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59"/>
    <p:restoredTop sz="94666"/>
  </p:normalViewPr>
  <p:slideViewPr>
    <p:cSldViewPr snapToGrid="0" snapToObjects="1">
      <p:cViewPr varScale="1">
        <p:scale>
          <a:sx n="87" d="100"/>
          <a:sy n="87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08557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techniques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finish?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said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before.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happen??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In here, we choose the rotated box, The first 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steps are same with the last image. But when we finding and sorting the 4 corners, did you see any difference?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mark</a:t>
            </a:r>
            <a:r>
              <a:rPr lang="en-US" baseline="0" dirty="0" smtClean="0"/>
              <a:t> these 4 points in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20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step, let’s create a square and mark the four corners of this square. What will happen if we use these eight corners to calculate the transformation matrix and recover the image?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get a orthogonal result comparing with the standard</a:t>
            </a:r>
            <a:r>
              <a:rPr lang="en-US" baseline="0" dirty="0" smtClean="0"/>
              <a:t> form. Why that happen? Because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clockwise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sorting,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we don</a:t>
            </a:r>
            <a:r>
              <a:rPr lang="uk-UA" baseline="0" dirty="0" smtClean="0"/>
              <a:t>’</a:t>
            </a:r>
            <a:r>
              <a:rPr lang="en-US" baseline="0" dirty="0" smtClean="0"/>
              <a:t>t know the </a:t>
            </a:r>
            <a:r>
              <a:rPr lang="en-US" altLang="zh-CN" baseline="0" dirty="0" smtClean="0"/>
              <a:t>absolutely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correct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anyway,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dirty="0" smtClean="0"/>
              <a:t>orthogonal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2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directly?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wrong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90,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180,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-90.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parallel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5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against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perspective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 does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5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r>
              <a:rPr lang="zh-CN" altLang="en-US" dirty="0" smtClean="0"/>
              <a:t> </a:t>
            </a:r>
            <a:r>
              <a:rPr lang="en-US" altLang="zh-CN" dirty="0" smtClean="0"/>
              <a:t>sun,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</a:t>
            </a:r>
            <a:r>
              <a:rPr lang="zh-CN" altLang="en-US" dirty="0" smtClean="0"/>
              <a:t> </a:t>
            </a:r>
            <a:r>
              <a:rPr lang="en-US" altLang="zh-CN" dirty="0" smtClean="0"/>
              <a:t>,I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workflow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Remember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Consists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Because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narrow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search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area.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1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Opencv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implementation,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 smtClean="0"/>
              <a:t>(area,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perimeter).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closel</a:t>
            </a:r>
            <a:r>
              <a:rPr lang="en-US" altLang="zh-CN" baseline="0" dirty="0" smtClean="0"/>
              <a:t>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sorting,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sorted clockwise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8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square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determined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can get a good result now.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5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975859"/>
            <a:ext cx="9144000" cy="739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-9144" y="5044440"/>
            <a:ext cx="2249424" cy="594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359151" y="5036820"/>
            <a:ext cx="678484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2362200" y="5041698"/>
            <a:ext cx="6515100" cy="5715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r>
              <a:t>Click to edit Master subtitle style</a:t>
            </a:r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362200" y="2603500"/>
            <a:ext cx="6477000" cy="2264834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73660" y="2082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3886200" cy="3631804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2" y="1502833"/>
            <a:ext cx="3886200" cy="3631806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5207002"/>
            <a:ext cx="2667000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3" y="5206841"/>
            <a:ext cx="54210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508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2286000"/>
            <a:ext cx="7123116" cy="1394356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46464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36" name="Shape 3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371600" y="1333500"/>
            <a:ext cx="7620000" cy="8255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433853" y="1535695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612648" y="131233"/>
            <a:ext cx="8153401" cy="1117601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609600" y="2133131"/>
            <a:ext cx="3886200" cy="2921001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3"/>
          </p:nvPr>
        </p:nvSpPr>
        <p:spPr>
          <a:xfrm>
            <a:off x="609600" y="1513651"/>
            <a:ext cx="3886200" cy="5892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4"/>
          </p:nvPr>
        </p:nvSpPr>
        <p:spPr>
          <a:xfrm>
            <a:off x="4800600" y="1513651"/>
            <a:ext cx="3886200" cy="5892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0260" y="52247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609600" y="1587502"/>
            <a:ext cx="1600200" cy="3471334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pic" idx="13"/>
          </p:nvPr>
        </p:nvSpPr>
        <p:spPr>
          <a:xfrm>
            <a:off x="1557668" y="0"/>
            <a:ext cx="7586334" cy="37998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1600200" y="4572000"/>
            <a:ext cx="7315200" cy="571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700">
                <a:solidFill>
                  <a:srgbClr val="FFFFFF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93" name="Shape 93"/>
          <p:cNvSpPr/>
          <p:nvPr/>
        </p:nvSpPr>
        <p:spPr>
          <a:xfrm>
            <a:off x="-9145" y="3809999"/>
            <a:ext cx="9144001" cy="739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9145" y="3886200"/>
            <a:ext cx="1463042" cy="5943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545336" y="3878579"/>
            <a:ext cx="758951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600200" y="3937000"/>
            <a:ext cx="7315200" cy="508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7" name="Shape 97"/>
          <p:cNvSpPr/>
          <p:nvPr/>
        </p:nvSpPr>
        <p:spPr>
          <a:xfrm>
            <a:off x="1447799" y="-1"/>
            <a:ext cx="100586" cy="5722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483091" y="3923295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502835"/>
            <a:ext cx="8153400" cy="364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20260" y="1209237"/>
            <a:ext cx="292880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27" marR="0" indent="-320027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◻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06" marR="0" indent="-3059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 typeface="Wingdings"/>
        <a:buChar char="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3996" marR="0" indent="-28822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10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592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1874446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Wingdings"/>
        <a:buNone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038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347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655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image" Target="../media/image22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otondriver/Lego_classific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3704180" y="669564"/>
            <a:ext cx="6217288" cy="17866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Lego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Package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Recognition</a:t>
            </a:r>
          </a:p>
        </p:txBody>
      </p:sp>
      <p:pic>
        <p:nvPicPr>
          <p:cNvPr id="129" name="purelogo2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307" y="771779"/>
            <a:ext cx="1311141" cy="131114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063858" y="2350771"/>
            <a:ext cx="1361999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COMP6206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Advanced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Computer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Vision</a:t>
            </a:r>
          </a:p>
        </p:txBody>
      </p:sp>
      <p:sp>
        <p:nvSpPr>
          <p:cNvPr id="131" name="Shape 131"/>
          <p:cNvSpPr/>
          <p:nvPr/>
        </p:nvSpPr>
        <p:spPr>
          <a:xfrm>
            <a:off x="5862631" y="3226565"/>
            <a:ext cx="2811622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Yaopengfei Lyu 27921832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 Sun 27536432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Zhenyu Chen 27520129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Lei Zhang 27678385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653"/>
            <a:ext cx="4320000" cy="319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</a:t>
            </a:r>
            <a:r>
              <a:rPr lang="en-US" altLang="zh-CN" dirty="0"/>
              <a:t>quadrilateral </a:t>
            </a:r>
            <a:r>
              <a:rPr lang="zh-CN" altLang="en-US" dirty="0" smtClean="0"/>
              <a:t> </a:t>
            </a:r>
            <a:r>
              <a:rPr lang="en-US" dirty="0" smtClean="0"/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0072" y="504519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 that finish?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9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3621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5761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8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1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7899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895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21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Calculate </a:t>
            </a:r>
            <a:r>
              <a:rPr lang="en-US" dirty="0" err="1" smtClean="0">
                <a:solidFill>
                  <a:srgbClr val="C00000"/>
                </a:solidFill>
              </a:rPr>
              <a:t>tM</a:t>
            </a:r>
            <a:r>
              <a:rPr lang="en-US" dirty="0" smtClean="0">
                <a:solidFill>
                  <a:srgbClr val="C00000"/>
                </a:solidFill>
              </a:rPr>
              <a:t> &amp; </a:t>
            </a:r>
            <a:r>
              <a:rPr lang="en-US" dirty="0">
                <a:solidFill>
                  <a:srgbClr val="C00000"/>
                </a:solidFill>
              </a:rPr>
              <a:t>Recover </a:t>
            </a:r>
            <a:r>
              <a:rPr lang="en-US" dirty="0" smtClean="0">
                <a:solidFill>
                  <a:srgbClr val="C00000"/>
                </a:solidFill>
              </a:rPr>
              <a:t>image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5997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0750" y="1764905"/>
            <a:ext cx="5615906" cy="4159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932758" y="3145532"/>
            <a:ext cx="1440160" cy="1440160"/>
          </a:xfrm>
          <a:prstGeom prst="ellipse">
            <a:avLst/>
          </a:prstGeom>
          <a:solidFill>
            <a:schemeClr val="accent2">
              <a:alpha val="4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Estimating</a:t>
            </a:r>
            <a:r>
              <a:rPr lang="zh-CN" altLang="en-US" dirty="0" smtClean="0"/>
              <a:t> </a:t>
            </a:r>
            <a:r>
              <a:rPr lang="en-US" dirty="0" smtClean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Rotation again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16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692320" y="2324905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Estimating</a:t>
            </a:r>
            <a:r>
              <a:rPr lang="zh-CN" altLang="en-US" dirty="0"/>
              <a:t> </a:t>
            </a:r>
            <a:r>
              <a:rPr lang="en-US" dirty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Rotation again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4158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1586860"/>
            <a:ext cx="1651432" cy="1299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2894993"/>
            <a:ext cx="1656543" cy="1303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4207146"/>
            <a:ext cx="1651432" cy="1299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50" y="1616653"/>
            <a:ext cx="4303653" cy="33855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44902" y="2567336"/>
            <a:ext cx="78098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caling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56997" y="3895532"/>
            <a:ext cx="86594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R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otation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3326" y="4973319"/>
            <a:ext cx="1125629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Perspective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transform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21089" y="5002193"/>
            <a:ext cx="1523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smtClean="0">
                <a:latin typeface="Arial" charset="0"/>
                <a:ea typeface="Arial" charset="0"/>
                <a:cs typeface="Arial" charset="0"/>
              </a:rPr>
              <a:t>mplementing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640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 </a:t>
            </a:r>
            <a:r>
              <a:rPr dirty="0" smtClean="0"/>
              <a:t>Preprocessing</a:t>
            </a:r>
            <a:r>
              <a:rPr lang="en-US" altLang="zh-CN" dirty="0" smtClean="0"/>
              <a:t>-denoise</a:t>
            </a:r>
            <a:endParaRPr dirty="0"/>
          </a:p>
        </p:txBody>
      </p:sp>
      <p:sp>
        <p:nvSpPr>
          <p:cNvPr id="323" name="Shape 323"/>
          <p:cNvSpPr/>
          <p:nvPr/>
        </p:nvSpPr>
        <p:spPr>
          <a:xfrm>
            <a:off x="609600" y="1633364"/>
            <a:ext cx="8612659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Sharpness;</a:t>
            </a:r>
            <a:endParaRPr lang="en-US" dirty="0" smtClean="0"/>
          </a:p>
          <a:p>
            <a:pPr lvl="1"/>
            <a:r>
              <a:rPr lang="en-US" dirty="0" smtClean="0"/>
              <a:t>Light;</a:t>
            </a:r>
          </a:p>
          <a:p>
            <a:pPr lvl="1"/>
            <a:r>
              <a:rPr lang="en-US" dirty="0" smtClean="0"/>
              <a:t>Background;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3293606" y="1633364"/>
            <a:ext cx="3244645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defRPr b="1"/>
            </a:pPr>
            <a:r>
              <a:rPr lang="en-US" dirty="0"/>
              <a:t>Approaches:</a:t>
            </a:r>
          </a:p>
          <a:p>
            <a:pPr lvl="1"/>
            <a:r>
              <a:rPr lang="en-US" altLang="zh-CN" dirty="0" smtClean="0"/>
              <a:t>Sharpness:</a:t>
            </a:r>
            <a:endParaRPr lang="en-US" dirty="0" smtClean="0"/>
          </a:p>
          <a:p>
            <a:pPr lvl="1"/>
            <a:r>
              <a:rPr lang="zh-CN" altLang="en-US" dirty="0" smtClean="0"/>
              <a:t>  </a:t>
            </a:r>
            <a:r>
              <a:rPr lang="en-US" altLang="zh-CN" dirty="0" smtClean="0"/>
              <a:t>-</a:t>
            </a:r>
            <a:r>
              <a:rPr lang="en-US" dirty="0" smtClean="0"/>
              <a:t>De-</a:t>
            </a:r>
            <a:r>
              <a:rPr lang="en-US" altLang="zh-CN" dirty="0" smtClean="0"/>
              <a:t>convolution</a:t>
            </a:r>
            <a:r>
              <a:rPr lang="en-US" dirty="0"/>
              <a:t>;</a:t>
            </a:r>
          </a:p>
          <a:p>
            <a:pPr lvl="1"/>
            <a:r>
              <a:rPr lang="en-US" altLang="zh-CN" dirty="0"/>
              <a:t>Normal:</a:t>
            </a:r>
            <a:endParaRPr lang="en-US" dirty="0"/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Thresholding;</a:t>
            </a:r>
          </a:p>
          <a:p>
            <a:pPr lvl="1"/>
            <a:r>
              <a:rPr lang="en-US" altLang="zh-CN" dirty="0"/>
              <a:t>Background:</a:t>
            </a:r>
            <a:endParaRPr lang="en-US" dirty="0"/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Heat Equation;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Canny Edge Detector;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Edge Connection;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Area Filled Function;</a:t>
            </a:r>
          </a:p>
          <a:p>
            <a:pPr lvl="1"/>
            <a:r>
              <a:rPr lang="en-US" altLang="zh-CN" dirty="0"/>
              <a:t>Light:</a:t>
            </a:r>
            <a:r>
              <a:rPr lang="en-US" dirty="0"/>
              <a:t/>
            </a:r>
            <a:br>
              <a:rPr lang="en-US" dirty="0"/>
            </a:br>
            <a:r>
              <a:rPr lang="zh-CN" altLang="en-US" dirty="0"/>
              <a:t>   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-</a:t>
            </a:r>
            <a:r>
              <a:rPr lang="en-US" dirty="0"/>
              <a:t>Black and White Mask;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w Cen MT"/>
              <a:ea typeface="Tw Cen MT"/>
              <a:cs typeface="Tw Cen MT"/>
              <a:sym typeface="Tw Cen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 smtClean="0"/>
              <a:t>Light</a:t>
            </a:r>
            <a:endParaRPr sz="2400" dirty="0"/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Preprocessing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denoise</a:t>
            </a:r>
            <a:endParaRPr dirty="0"/>
          </a:p>
        </p:txBody>
      </p:sp>
      <p:pic>
        <p:nvPicPr>
          <p:cNvPr id="32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59" y="2013359"/>
            <a:ext cx="5035355" cy="2925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5159" y="2191515"/>
            <a:ext cx="5363543" cy="295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8976" y="2423763"/>
            <a:ext cx="5438557" cy="286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0176" y="2543323"/>
            <a:ext cx="4388354" cy="291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19871" y="2677221"/>
            <a:ext cx="4973085" cy="292973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animBg="1" advAuto="0"/>
      <p:bldP spid="328" grpId="2" animBg="1" advAuto="0"/>
      <p:bldP spid="329" grpId="3" animBg="1" advAuto="0"/>
      <p:bldP spid="330" grpId="4" animBg="1" advAuto="0"/>
      <p:bldP spid="331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Flow Chart</a:t>
            </a:r>
          </a:p>
        </p:txBody>
      </p:sp>
      <p:sp>
        <p:nvSpPr>
          <p:cNvPr id="134" name="Shape 134"/>
          <p:cNvSpPr/>
          <p:nvPr/>
        </p:nvSpPr>
        <p:spPr>
          <a:xfrm>
            <a:off x="530411" y="188170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Lego Logo Detection &amp; Anti-distortion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2260512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Information Cropped</a:t>
            </a:r>
          </a:p>
        </p:txBody>
      </p:sp>
      <p:sp>
        <p:nvSpPr>
          <p:cNvPr id="136" name="Shape 136"/>
          <p:cNvSpPr/>
          <p:nvPr/>
        </p:nvSpPr>
        <p:spPr>
          <a:xfrm>
            <a:off x="3945503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De-noise and Thresholding</a:t>
            </a:r>
          </a:p>
        </p:txBody>
      </p:sp>
      <p:sp>
        <p:nvSpPr>
          <p:cNvPr id="137" name="Shape 137"/>
          <p:cNvSpPr/>
          <p:nvPr/>
        </p:nvSpPr>
        <p:spPr>
          <a:xfrm>
            <a:off x="5630494" y="1881709"/>
            <a:ext cx="1730719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Optical Character Recognition(OCR)</a:t>
            </a:r>
          </a:p>
        </p:txBody>
      </p:sp>
      <p:sp>
        <p:nvSpPr>
          <p:cNvPr id="138" name="Shape 138"/>
          <p:cNvSpPr/>
          <p:nvPr/>
        </p:nvSpPr>
        <p:spPr>
          <a:xfrm>
            <a:off x="2260512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CNN Training Dataset </a:t>
            </a:r>
          </a:p>
        </p:txBody>
      </p:sp>
      <p:sp>
        <p:nvSpPr>
          <p:cNvPr id="139" name="Shape 139"/>
          <p:cNvSpPr/>
          <p:nvPr/>
        </p:nvSpPr>
        <p:spPr>
          <a:xfrm>
            <a:off x="3945503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CNN Predict </a:t>
            </a:r>
          </a:p>
        </p:txBody>
      </p:sp>
      <p:sp>
        <p:nvSpPr>
          <p:cNvPr id="140" name="Shape 140"/>
          <p:cNvSpPr/>
          <p:nvPr/>
        </p:nvSpPr>
        <p:spPr>
          <a:xfrm>
            <a:off x="5630494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Combine Result</a:t>
            </a:r>
          </a:p>
        </p:txBody>
      </p:sp>
      <p:sp>
        <p:nvSpPr>
          <p:cNvPr id="141" name="Shape 141"/>
          <p:cNvSpPr/>
          <p:nvPr/>
        </p:nvSpPr>
        <p:spPr>
          <a:xfrm>
            <a:off x="7315485" y="372357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Box Number Identified</a:t>
            </a:r>
          </a:p>
        </p:txBody>
      </p:sp>
      <p:sp>
        <p:nvSpPr>
          <p:cNvPr id="142" name="Shape 142"/>
          <p:cNvSpPr/>
          <p:nvPr/>
        </p:nvSpPr>
        <p:spPr>
          <a:xfrm>
            <a:off x="176738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43420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184958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434204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184958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851339" y="4266958"/>
            <a:ext cx="514351" cy="479788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Shape 148"/>
          <p:cNvSpPr/>
          <p:nvPr/>
        </p:nvSpPr>
        <p:spPr>
          <a:xfrm rot="5411625">
            <a:off x="6154606" y="3032912"/>
            <a:ext cx="682940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149"/>
          <p:cNvSpPr/>
          <p:nvPr/>
        </p:nvSpPr>
        <p:spPr>
          <a:xfrm rot="5411625">
            <a:off x="2660061" y="3032912"/>
            <a:ext cx="682941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1" y="3238320"/>
            <a:ext cx="1372196" cy="2212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09600" y="2058106"/>
            <a:ext cx="696537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smtClean="0"/>
              <a:t>Sharpness </a:t>
            </a:r>
            <a:r>
              <a:rPr dirty="0"/>
              <a:t>reflects how many details and how much acutance an image has. ( Clarkvision.com, 2016 ) 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sp>
        <p:nvSpPr>
          <p:cNvPr id="335" name="Shape 335"/>
          <p:cNvSpPr/>
          <p:nvPr/>
        </p:nvSpPr>
        <p:spPr>
          <a:xfrm>
            <a:off x="0" y="5242559"/>
            <a:ext cx="914400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rPr sz="1200" dirty="0"/>
              <a:t>Clarkvision.com. (2016). </a:t>
            </a:r>
            <a:r>
              <a:rPr sz="1200" i="1" dirty="0"/>
              <a:t>Clarkvision: Image Restoration 2 Using Adaptive Richardson-Lucy Deconvolution</a:t>
            </a:r>
            <a:r>
              <a:rPr sz="1200" dirty="0"/>
              <a:t>. [online] Available at: http://www.clarkvision.com/articles/image-restoration2/ [Accessed 26 May 2016].</a:t>
            </a:r>
          </a:p>
        </p:txBody>
      </p:sp>
      <p:pic>
        <p:nvPicPr>
          <p:cNvPr id="3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710" y="2857500"/>
            <a:ext cx="3819291" cy="2219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5650" y="2857500"/>
            <a:ext cx="1339770" cy="1455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9071" y="2857500"/>
            <a:ext cx="1322370" cy="141682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11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sz="2400" dirty="0" smtClean="0"/>
              <a:t>Sharpness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42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118" y="3811405"/>
            <a:ext cx="2880000" cy="1475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990145"/>
            <a:ext cx="2880000" cy="1484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2369" y="1947364"/>
            <a:ext cx="2880000" cy="149358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1464152" y="3492113"/>
            <a:ext cx="136025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a. Good</a:t>
            </a:r>
          </a:p>
        </p:txBody>
      </p:sp>
      <p:sp>
        <p:nvSpPr>
          <p:cNvPr id="346" name="Shape 346"/>
          <p:cNvSpPr/>
          <p:nvPr/>
        </p:nvSpPr>
        <p:spPr>
          <a:xfrm>
            <a:off x="5133111" y="3444863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b. Poor</a:t>
            </a:r>
          </a:p>
        </p:txBody>
      </p:sp>
      <p:sp>
        <p:nvSpPr>
          <p:cNvPr id="347" name="Shape 347"/>
          <p:cNvSpPr/>
          <p:nvPr/>
        </p:nvSpPr>
        <p:spPr>
          <a:xfrm>
            <a:off x="3321860" y="5290444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c. Bad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  <p:sp>
        <p:nvSpPr>
          <p:cNvPr id="13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sz="2400" dirty="0" smtClean="0"/>
              <a:t>Background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De-convolution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51" name="image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990" y="2136972"/>
            <a:ext cx="1957671" cy="20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13.png"/>
          <p:cNvPicPr>
            <a:picLocks noChangeAspect="1"/>
          </p:cNvPicPr>
          <p:nvPr/>
        </p:nvPicPr>
        <p:blipFill>
          <a:blip r:embed="rId3">
            <a:extLst/>
          </a:blip>
          <a:srcRect t="10238"/>
          <a:stretch>
            <a:fillRect/>
          </a:stretch>
        </p:blipFill>
        <p:spPr>
          <a:xfrm>
            <a:off x="3594280" y="2128961"/>
            <a:ext cx="1957670" cy="2083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6471" y="2087040"/>
            <a:ext cx="1966994" cy="209750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560765" y="4319278"/>
            <a:ext cx="10801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a. origin</a:t>
            </a:r>
          </a:p>
        </p:txBody>
      </p:sp>
      <p:sp>
        <p:nvSpPr>
          <p:cNvPr id="355" name="Shape 355"/>
          <p:cNvSpPr/>
          <p:nvPr/>
        </p:nvSpPr>
        <p:spPr>
          <a:xfrm>
            <a:off x="3811994" y="4319278"/>
            <a:ext cx="15200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b. Sharper</a:t>
            </a:r>
          </a:p>
        </p:txBody>
      </p:sp>
      <p:sp>
        <p:nvSpPr>
          <p:cNvPr id="356" name="Shape 356"/>
          <p:cNvSpPr/>
          <p:nvPr/>
        </p:nvSpPr>
        <p:spPr>
          <a:xfrm>
            <a:off x="6066473" y="4319278"/>
            <a:ext cx="19669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c. Over Sharpness</a:t>
            </a:r>
          </a:p>
        </p:txBody>
      </p:sp>
      <p:grpSp>
        <p:nvGrpSpPr>
          <p:cNvPr id="359" name="Group 359"/>
          <p:cNvGrpSpPr/>
          <p:nvPr/>
        </p:nvGrpSpPr>
        <p:grpSpPr>
          <a:xfrm>
            <a:off x="609600" y="4860684"/>
            <a:ext cx="3314328" cy="523510"/>
            <a:chOff x="0" y="0"/>
            <a:chExt cx="3314327" cy="376193"/>
          </a:xfrm>
        </p:grpSpPr>
        <p:sp>
          <p:nvSpPr>
            <p:cNvPr id="357" name="Shape 357"/>
            <p:cNvSpPr/>
            <p:nvPr/>
          </p:nvSpPr>
          <p:spPr>
            <a:xfrm>
              <a:off x="0" y="-1"/>
              <a:ext cx="3314328" cy="37619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0" y="-1"/>
              <a:ext cx="331432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21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 smtClean="0"/>
              <a:t>Thresholding</a:t>
            </a:r>
            <a:endParaRPr sz="2400" dirty="0"/>
          </a:p>
        </p:txBody>
      </p:sp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sp>
        <p:nvSpPr>
          <p:cNvPr id="363" name="Shape 363"/>
          <p:cNvSpPr/>
          <p:nvPr/>
        </p:nvSpPr>
        <p:spPr>
          <a:xfrm>
            <a:off x="613498" y="4729707"/>
            <a:ext cx="222587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Otsu Thresholding</a:t>
            </a:r>
          </a:p>
        </p:txBody>
      </p:sp>
      <p:pic>
        <p:nvPicPr>
          <p:cNvPr id="3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89731"/>
            <a:ext cx="2286314" cy="1930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5875" y="2189729"/>
            <a:ext cx="2210216" cy="1925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6052" y="2189729"/>
            <a:ext cx="2387457" cy="1925732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3995940" y="4240117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Bad</a:t>
            </a:r>
          </a:p>
        </p:txBody>
      </p:sp>
      <p:sp>
        <p:nvSpPr>
          <p:cNvPr id="368" name="Shape 368"/>
          <p:cNvSpPr/>
          <p:nvPr/>
        </p:nvSpPr>
        <p:spPr>
          <a:xfrm>
            <a:off x="1161394" y="4240117"/>
            <a:ext cx="11300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Good</a:t>
            </a:r>
          </a:p>
        </p:txBody>
      </p:sp>
      <p:sp>
        <p:nvSpPr>
          <p:cNvPr id="369" name="Shape 369"/>
          <p:cNvSpPr/>
          <p:nvPr/>
        </p:nvSpPr>
        <p:spPr>
          <a:xfrm>
            <a:off x="6688942" y="4240117"/>
            <a:ext cx="146167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Optimal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Heat Equation</a:t>
            </a:r>
          </a:p>
        </p:txBody>
      </p:sp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73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061" y="2149748"/>
            <a:ext cx="1757831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149748"/>
            <a:ext cx="1760034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7783" y="2149748"/>
            <a:ext cx="1688128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90041" y="2149748"/>
            <a:ext cx="1726376" cy="185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924573" y="4160702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original</a:t>
            </a:r>
          </a:p>
        </p:txBody>
      </p:sp>
      <p:sp>
        <p:nvSpPr>
          <p:cNvPr id="378" name="Shape 378"/>
          <p:cNvSpPr/>
          <p:nvPr/>
        </p:nvSpPr>
        <p:spPr>
          <a:xfrm>
            <a:off x="3003794" y="4160702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Edge</a:t>
            </a:r>
          </a:p>
        </p:txBody>
      </p:sp>
      <p:sp>
        <p:nvSpPr>
          <p:cNvPr id="379" name="Shape 379"/>
          <p:cNvSpPr/>
          <p:nvPr/>
        </p:nvSpPr>
        <p:spPr>
          <a:xfrm>
            <a:off x="4121379" y="4160702"/>
            <a:ext cx="268231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T=1/35, iteration=13</a:t>
            </a:r>
          </a:p>
        </p:txBody>
      </p:sp>
      <p:sp>
        <p:nvSpPr>
          <p:cNvPr id="380" name="Shape 380"/>
          <p:cNvSpPr/>
          <p:nvPr/>
        </p:nvSpPr>
        <p:spPr>
          <a:xfrm>
            <a:off x="6985176" y="4160702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d. Edge</a:t>
            </a:r>
          </a:p>
        </p:txBody>
      </p:sp>
      <p:grpSp>
        <p:nvGrpSpPr>
          <p:cNvPr id="383" name="Group 383"/>
          <p:cNvGrpSpPr/>
          <p:nvPr/>
        </p:nvGrpSpPr>
        <p:grpSpPr>
          <a:xfrm>
            <a:off x="609598" y="4493443"/>
            <a:ext cx="6194100" cy="1221973"/>
            <a:chOff x="0" y="0"/>
            <a:chExt cx="6194097" cy="694163"/>
          </a:xfrm>
        </p:grpSpPr>
        <p:sp>
          <p:nvSpPr>
            <p:cNvPr id="381" name="Shape 381"/>
            <p:cNvSpPr/>
            <p:nvPr/>
          </p:nvSpPr>
          <p:spPr>
            <a:xfrm>
              <a:off x="-1" y="0"/>
              <a:ext cx="6194099" cy="69416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-1" y="0"/>
              <a:ext cx="6194099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23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Canny Edge Detector</a:t>
            </a:r>
          </a:p>
        </p:txBody>
      </p:sp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87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54640"/>
            <a:ext cx="2378225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3881" y="2154640"/>
            <a:ext cx="2376236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6175" y="2148397"/>
            <a:ext cx="2342278" cy="253099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1137659" y="4896605"/>
            <a:ext cx="132210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Original</a:t>
            </a:r>
          </a:p>
        </p:txBody>
      </p:sp>
      <p:sp>
        <p:nvSpPr>
          <p:cNvPr id="391" name="Shape 391"/>
          <p:cNvSpPr/>
          <p:nvPr/>
        </p:nvSpPr>
        <p:spPr>
          <a:xfrm>
            <a:off x="3738159" y="4896605"/>
            <a:ext cx="166768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Thresholding</a:t>
            </a:r>
          </a:p>
        </p:txBody>
      </p:sp>
      <p:sp>
        <p:nvSpPr>
          <p:cNvPr id="392" name="Shape 392"/>
          <p:cNvSpPr/>
          <p:nvPr/>
        </p:nvSpPr>
        <p:spPr>
          <a:xfrm>
            <a:off x="6459223" y="4896605"/>
            <a:ext cx="17361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Heat-Equation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Edge Connection</a:t>
            </a:r>
          </a:p>
        </p:txBody>
      </p:sp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96" name="image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052653"/>
            <a:ext cx="1829146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800" y="2052653"/>
            <a:ext cx="4320482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3867525"/>
            <a:ext cx="4320482" cy="17547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Area Filled Function</a:t>
            </a:r>
          </a:p>
        </p:txBody>
      </p:sp>
      <p:sp>
        <p:nvSpPr>
          <p:cNvPr id="401" name="Shape 4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402" name="image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600" y="2311167"/>
            <a:ext cx="2926935" cy="281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2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311167"/>
            <a:ext cx="2928889" cy="28147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Black and White Mask</a:t>
            </a:r>
          </a:p>
        </p:txBody>
      </p:sp>
      <p:sp>
        <p:nvSpPr>
          <p:cNvPr id="406" name="Shape 4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407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482" y="1964695"/>
            <a:ext cx="6223001" cy="360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279" y="1964695"/>
            <a:ext cx="63373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2669" y="1949424"/>
            <a:ext cx="5080001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0254" y="1963410"/>
            <a:ext cx="49276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27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1" animBg="1" advAuto="0"/>
      <p:bldP spid="408" grpId="2" animBg="1" advAuto="0"/>
      <p:bldP spid="409" grpId="3" animBg="1" advAuto="0"/>
      <p:bldP spid="410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Optical Number Recognition</a:t>
            </a:r>
          </a:p>
        </p:txBody>
      </p:sp>
      <p:sp>
        <p:nvSpPr>
          <p:cNvPr id="413" name="Shape 413"/>
          <p:cNvSpPr>
            <a:spLocks noGrp="1"/>
          </p:cNvSpPr>
          <p:nvPr>
            <p:ph type="body" idx="1"/>
          </p:nvPr>
        </p:nvSpPr>
        <p:spPr>
          <a:xfrm>
            <a:off x="609600" y="1675112"/>
            <a:ext cx="8153400" cy="3320956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AutoNum type="arabicPeriod"/>
              <a:defRPr sz="3200"/>
            </a:pPr>
            <a:r>
              <a:rPr dirty="0"/>
              <a:t>Generate the training set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Three features – </a:t>
            </a:r>
            <a:r>
              <a:rPr sz="1800" b="1" dirty="0">
                <a:solidFill>
                  <a:srgbClr val="FF0000"/>
                </a:solidFill>
              </a:rPr>
              <a:t>Original image, Canny image, Gradient image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Train the classifier – </a:t>
            </a:r>
            <a:r>
              <a:rPr sz="1800" b="1" dirty="0">
                <a:solidFill>
                  <a:srgbClr val="FF0000"/>
                </a:solidFill>
              </a:rPr>
              <a:t>KNN, SVM, Random Forest</a:t>
            </a:r>
            <a:endParaRPr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Pick the result 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Pick the 5 numbers 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9" y="1492282"/>
            <a:ext cx="2520000" cy="1866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79" y="1489956"/>
            <a:ext cx="2520000" cy="186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78" y="1489348"/>
            <a:ext cx="2520000" cy="186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35" y="1489349"/>
            <a:ext cx="2520000" cy="1866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01840" y="3358948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0157" y="3358948"/>
            <a:ext cx="92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Rotation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24258" y="3356015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Perspective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700" y="336146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839478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detect the red logo, recover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shooting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box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Number area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morphology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7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data</a:t>
            </a:r>
          </a:p>
        </p:txBody>
      </p:sp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609600" y="1608851"/>
            <a:ext cx="8153400" cy="36406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There are around </a:t>
            </a:r>
            <a:r>
              <a:rPr dirty="0">
                <a:solidFill>
                  <a:srgbClr val="FF0000"/>
                </a:solidFill>
              </a:rPr>
              <a:t>1000</a:t>
            </a:r>
            <a:r>
              <a:rPr dirty="0"/>
              <a:t> samples for each number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Each number was reshaped to </a:t>
            </a:r>
            <a:r>
              <a:rPr dirty="0">
                <a:solidFill>
                  <a:srgbClr val="FF0000"/>
                </a:solidFill>
              </a:rPr>
              <a:t>16*16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Doing </a:t>
            </a:r>
            <a:r>
              <a:rPr dirty="0">
                <a:solidFill>
                  <a:srgbClr val="FF0000"/>
                </a:solidFill>
              </a:rPr>
              <a:t>Canny</a:t>
            </a:r>
            <a:r>
              <a:rPr dirty="0"/>
              <a:t> and </a:t>
            </a:r>
            <a:r>
              <a:rPr dirty="0">
                <a:solidFill>
                  <a:srgbClr val="FF0000"/>
                </a:solidFill>
              </a:rPr>
              <a:t>HOG</a:t>
            </a:r>
            <a:r>
              <a:rPr dirty="0"/>
              <a:t>(for the gradient) for each reshaped image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Turn the outputs to a </a:t>
            </a:r>
            <a:r>
              <a:rPr dirty="0">
                <a:solidFill>
                  <a:srgbClr val="FF0000"/>
                </a:solidFill>
              </a:rPr>
              <a:t>1*256</a:t>
            </a:r>
            <a:r>
              <a:rPr dirty="0"/>
              <a:t> array.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Then we got the Training set, around </a:t>
            </a:r>
            <a:r>
              <a:rPr dirty="0">
                <a:solidFill>
                  <a:srgbClr val="FF0000"/>
                </a:solidFill>
              </a:rPr>
              <a:t>3000 </a:t>
            </a:r>
            <a:r>
              <a:rPr dirty="0"/>
              <a:t>samples </a:t>
            </a:r>
            <a:r>
              <a:rPr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endParaRPr sz="2500" b="1" dirty="0">
              <a:solidFill>
                <a:srgbClr val="FFFFFF"/>
              </a:solidFill>
              <a:latin typeface="Segoe Script"/>
              <a:ea typeface="Segoe Script"/>
              <a:cs typeface="Segoe Script"/>
              <a:sym typeface="Segoe Script"/>
            </a:endParaRPr>
          </a:p>
        </p:txBody>
      </p:sp>
      <p:grpSp>
        <p:nvGrpSpPr>
          <p:cNvPr id="420" name="Group 420"/>
          <p:cNvGrpSpPr/>
          <p:nvPr/>
        </p:nvGrpSpPr>
        <p:grpSpPr>
          <a:xfrm>
            <a:off x="5021671" y="4472285"/>
            <a:ext cx="3728078" cy="1163559"/>
            <a:chOff x="0" y="0"/>
            <a:chExt cx="4109077" cy="1282471"/>
          </a:xfrm>
        </p:grpSpPr>
        <p:pic>
          <p:nvPicPr>
            <p:cNvPr id="417" name="image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40774" y="0"/>
              <a:ext cx="1368304" cy="1282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378881" cy="1282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image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78879" y="0"/>
              <a:ext cx="1361896" cy="1282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29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set example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4" name="image5.png" descr="E:\pycode\Raw_Images\9\cce2f2a5f9898931de49df7e603a3c2f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19" y="1273324"/>
            <a:ext cx="5087484" cy="511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6.png" descr="E:\pycode\Raw_Images\1\b99e109dafc21c5c011e1034bca7a74e-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2748" y="1298115"/>
            <a:ext cx="4731252" cy="49339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30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Classifier</a:t>
            </a:r>
          </a:p>
        </p:txBody>
      </p:sp>
      <p:sp>
        <p:nvSpPr>
          <p:cNvPr id="428" name="Shape 4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KNN</a:t>
            </a:r>
          </a:p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SVM</a:t>
            </a:r>
          </a:p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Random Forest</a:t>
            </a:r>
          </a:p>
        </p:txBody>
      </p:sp>
      <p:pic>
        <p:nvPicPr>
          <p:cNvPr id="42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72" y="3081409"/>
            <a:ext cx="7992889" cy="239307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31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Results</a:t>
            </a:r>
          </a:p>
        </p:txBody>
      </p:sp>
      <p:pic>
        <p:nvPicPr>
          <p:cNvPr id="4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39" y="3624181"/>
            <a:ext cx="3696027" cy="1969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9.png"/>
          <p:cNvPicPr>
            <a:picLocks noChangeAspect="1"/>
          </p:cNvPicPr>
          <p:nvPr/>
        </p:nvPicPr>
        <p:blipFill>
          <a:blip r:embed="rId3">
            <a:extLst/>
          </a:blip>
          <a:srcRect t="50000"/>
          <a:stretch>
            <a:fillRect/>
          </a:stretch>
        </p:blipFill>
        <p:spPr>
          <a:xfrm>
            <a:off x="4378491" y="3692001"/>
            <a:ext cx="4487214" cy="1909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10.png"/>
          <p:cNvPicPr>
            <a:picLocks noChangeAspect="1"/>
          </p:cNvPicPr>
          <p:nvPr/>
        </p:nvPicPr>
        <p:blipFill>
          <a:blip r:embed="rId4">
            <a:extLst/>
          </a:blip>
          <a:srcRect b="41680"/>
          <a:stretch>
            <a:fillRect/>
          </a:stretch>
        </p:blipFill>
        <p:spPr>
          <a:xfrm>
            <a:off x="238539" y="1610382"/>
            <a:ext cx="3694365" cy="1866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8418" y="1610382"/>
            <a:ext cx="3451306" cy="18666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32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Results</a:t>
            </a:r>
          </a:p>
        </p:txBody>
      </p:sp>
      <p:sp>
        <p:nvSpPr>
          <p:cNvPr id="438" name="Shape 438"/>
          <p:cNvSpPr>
            <a:spLocks noGrp="1"/>
          </p:cNvSpPr>
          <p:nvPr>
            <p:ph type="body" idx="1"/>
          </p:nvPr>
        </p:nvSpPr>
        <p:spPr>
          <a:xfrm>
            <a:off x="874644" y="1608853"/>
            <a:ext cx="7086632" cy="316433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9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76" y="1638830"/>
            <a:ext cx="3047583" cy="1647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976" y="3504737"/>
            <a:ext cx="7947625" cy="201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7634" y="1638830"/>
            <a:ext cx="3148778" cy="1621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7633" y="3534151"/>
            <a:ext cx="3071426" cy="8361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33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Training dataset</a:t>
            </a:r>
          </a:p>
        </p:txBody>
      </p:sp>
      <p:sp>
        <p:nvSpPr>
          <p:cNvPr id="445" name="Shape 445"/>
          <p:cNvSpPr/>
          <p:nvPr/>
        </p:nvSpPr>
        <p:spPr>
          <a:xfrm>
            <a:off x="6474258" y="1629099"/>
            <a:ext cx="2596940" cy="313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 smtClean="0"/>
              <a:t>5 boxes,</a:t>
            </a:r>
          </a:p>
          <a:p>
            <a:r>
              <a:rPr dirty="0" smtClean="0"/>
              <a:t>each has 6 sides</a:t>
            </a:r>
          </a:p>
          <a:p>
            <a:endParaRPr dirty="0" smtClean="0"/>
          </a:p>
          <a:p>
            <a:r>
              <a:rPr dirty="0" smtClean="0"/>
              <a:t>300-400 pictures per boxes, totally 1600, under different conditions</a:t>
            </a:r>
          </a:p>
          <a:p>
            <a:endParaRPr dirty="0" smtClean="0"/>
          </a:p>
          <a:p>
            <a:r>
              <a:rPr dirty="0" smtClean="0"/>
              <a:t>Testing dataset also</a:t>
            </a:r>
          </a:p>
          <a:p>
            <a:r>
              <a:rPr dirty="0" smtClean="0"/>
              <a:t>created as 100-200 pictures per box, totally 600.</a:t>
            </a:r>
            <a:endParaRPr dirty="0"/>
          </a:p>
        </p:txBody>
      </p:sp>
      <p:pic>
        <p:nvPicPr>
          <p:cNvPr id="446" name="present_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205" y="1614256"/>
            <a:ext cx="5727701" cy="39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34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Convolutional Neuron Network</a:t>
            </a:r>
          </a:p>
        </p:txBody>
      </p:sp>
      <p:grpSp>
        <p:nvGrpSpPr>
          <p:cNvPr id="461" name="Group 461"/>
          <p:cNvGrpSpPr/>
          <p:nvPr/>
        </p:nvGrpSpPr>
        <p:grpSpPr>
          <a:xfrm>
            <a:off x="1368560" y="1905339"/>
            <a:ext cx="2135689" cy="2135690"/>
            <a:chOff x="0" y="0"/>
            <a:chExt cx="2135688" cy="2135688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27000" y="127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54000" y="254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81000" y="381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508000" y="508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35000" y="635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762000" y="762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889000" y="889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016000" y="1016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142999" y="1143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269999" y="1270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396999" y="1397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3222027" y="2209799"/>
            <a:ext cx="1295401" cy="1295402"/>
            <a:chOff x="0" y="0"/>
            <a:chExt cx="1295399" cy="1295400"/>
          </a:xfrm>
        </p:grpSpPr>
        <p:sp>
          <p:nvSpPr>
            <p:cNvPr id="462" name="Shape 462"/>
            <p:cNvSpPr/>
            <p:nvPr/>
          </p:nvSpPr>
          <p:spPr>
            <a:xfrm>
              <a:off x="0" y="0"/>
              <a:ext cx="448051" cy="44805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7031" y="77031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063" y="15406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31095" y="23109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308127" y="308126"/>
              <a:ext cx="448051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385158" y="385158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462190" y="462190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539222" y="539222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16253" y="61625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93285" y="69328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770317" y="770317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847348" y="847349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192410" y="3025720"/>
            <a:ext cx="1270001" cy="127000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20202"/>
            </a:solidFill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Group 492"/>
          <p:cNvGrpSpPr/>
          <p:nvPr/>
        </p:nvGrpSpPr>
        <p:grpSpPr>
          <a:xfrm>
            <a:off x="4442801" y="2209799"/>
            <a:ext cx="1305036" cy="1295402"/>
            <a:chOff x="0" y="0"/>
            <a:chExt cx="1305034" cy="1295400"/>
          </a:xfrm>
        </p:grpSpPr>
        <p:grpSp>
          <p:nvGrpSpPr>
            <p:cNvPr id="488" name="Group 488"/>
            <p:cNvGrpSpPr/>
            <p:nvPr/>
          </p:nvGrpSpPr>
          <p:grpSpPr>
            <a:xfrm>
              <a:off x="-1" y="-1"/>
              <a:ext cx="1103248" cy="1103248"/>
              <a:chOff x="0" y="0"/>
              <a:chExt cx="1103246" cy="1103246"/>
            </a:xfrm>
          </p:grpSpPr>
          <p:sp>
            <p:nvSpPr>
              <p:cNvPr id="476" name="Shape 476"/>
              <p:cNvSpPr/>
              <p:nvPr/>
            </p:nvSpPr>
            <p:spPr>
              <a:xfrm>
                <a:off x="0" y="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65605" y="6560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31210" y="13121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196815" y="19681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262420" y="26242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328025" y="328025"/>
                <a:ext cx="381590" cy="3815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393631" y="39363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459236" y="45923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524841" y="52484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590446" y="59044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656051" y="65605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721657" y="721657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 489"/>
            <p:cNvSpPr/>
            <p:nvPr/>
          </p:nvSpPr>
          <p:spPr>
            <a:xfrm>
              <a:off x="792235" y="78260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857840" y="848205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923445" y="91381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5643869" y="2345610"/>
            <a:ext cx="733318" cy="727904"/>
            <a:chOff x="0" y="0"/>
            <a:chExt cx="733316" cy="727903"/>
          </a:xfrm>
        </p:grpSpPr>
        <p:sp>
          <p:nvSpPr>
            <p:cNvPr id="493" name="Shape 493"/>
            <p:cNvSpPr/>
            <p:nvPr/>
          </p:nvSpPr>
          <p:spPr>
            <a:xfrm>
              <a:off x="0" y="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36864" y="3686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73728" y="73728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10593" y="110593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147457" y="147457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184322" y="184322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21186" y="221186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58051" y="258051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4915" y="294915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31780" y="33178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68644" y="36864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405508" y="405509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445167" y="439753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482032" y="476618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18896" y="513482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9" name="Shape 509"/>
          <p:cNvSpPr/>
          <p:nvPr/>
        </p:nvSpPr>
        <p:spPr>
          <a:xfrm>
            <a:off x="275229" y="1521734"/>
            <a:ext cx="57442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30*30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0197" y="153442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28*28*32</a:t>
            </a:r>
          </a:p>
        </p:txBody>
      </p:sp>
      <p:sp>
        <p:nvSpPr>
          <p:cNvPr id="511" name="Shape 511"/>
          <p:cNvSpPr/>
          <p:nvPr/>
        </p:nvSpPr>
        <p:spPr>
          <a:xfrm>
            <a:off x="2576875" y="155347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14*14*32</a:t>
            </a:r>
          </a:p>
        </p:txBody>
      </p:sp>
      <p:sp>
        <p:nvSpPr>
          <p:cNvPr id="512" name="Shape 512"/>
          <p:cNvSpPr/>
          <p:nvPr/>
        </p:nvSpPr>
        <p:spPr>
          <a:xfrm>
            <a:off x="3997116" y="1559834"/>
            <a:ext cx="84850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12*12*32</a:t>
            </a:r>
          </a:p>
        </p:txBody>
      </p:sp>
      <p:sp>
        <p:nvSpPr>
          <p:cNvPr id="513" name="Shape 513"/>
          <p:cNvSpPr/>
          <p:nvPr/>
        </p:nvSpPr>
        <p:spPr>
          <a:xfrm>
            <a:off x="5380842" y="1564737"/>
            <a:ext cx="65230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6*6*32</a:t>
            </a:r>
          </a:p>
        </p:txBody>
      </p:sp>
      <p:sp>
        <p:nvSpPr>
          <p:cNvPr id="514" name="Shape 514"/>
          <p:cNvSpPr/>
          <p:nvPr/>
        </p:nvSpPr>
        <p:spPr>
          <a:xfrm rot="19026262">
            <a:off x="7014506" y="1875662"/>
            <a:ext cx="165411" cy="1963676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6166414" y="1557647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512</a:t>
            </a:r>
          </a:p>
        </p:txBody>
      </p:sp>
      <p:sp>
        <p:nvSpPr>
          <p:cNvPr id="516" name="Shape 516"/>
          <p:cNvSpPr/>
          <p:nvPr/>
        </p:nvSpPr>
        <p:spPr>
          <a:xfrm rot="19026262">
            <a:off x="7268674" y="2190040"/>
            <a:ext cx="165411" cy="875043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669087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256</a:t>
            </a:r>
          </a:p>
        </p:txBody>
      </p:sp>
      <p:sp>
        <p:nvSpPr>
          <p:cNvPr id="518" name="Shape 518"/>
          <p:cNvSpPr/>
          <p:nvPr/>
        </p:nvSpPr>
        <p:spPr>
          <a:xfrm rot="19026262">
            <a:off x="7650200" y="2247300"/>
            <a:ext cx="165411" cy="465825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 flipV="1">
            <a:off x="5650445" y="2084372"/>
            <a:ext cx="843443" cy="248336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6267413" y="3085864"/>
            <a:ext cx="1421350" cy="537515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715215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128</a:t>
            </a:r>
          </a:p>
        </p:txBody>
      </p:sp>
      <p:sp>
        <p:nvSpPr>
          <p:cNvPr id="522" name="Shape 522"/>
          <p:cNvSpPr/>
          <p:nvPr/>
        </p:nvSpPr>
        <p:spPr>
          <a:xfrm rot="19026262">
            <a:off x="7960561" y="2162192"/>
            <a:ext cx="165411" cy="275578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6493860" y="2090380"/>
            <a:ext cx="1521358" cy="1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4" name="Shape 524"/>
          <p:cNvSpPr/>
          <p:nvPr/>
        </p:nvSpPr>
        <p:spPr>
          <a:xfrm flipV="1">
            <a:off x="7829195" y="2347749"/>
            <a:ext cx="380337" cy="1158740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7607754" y="1559834"/>
            <a:ext cx="30034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64</a:t>
            </a:r>
          </a:p>
        </p:txBody>
      </p:sp>
      <p:sp>
        <p:nvSpPr>
          <p:cNvPr id="526" name="Shape 526"/>
          <p:cNvSpPr/>
          <p:nvPr/>
        </p:nvSpPr>
        <p:spPr>
          <a:xfrm>
            <a:off x="556116" y="4415661"/>
            <a:ext cx="54258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Input</a:t>
            </a:r>
          </a:p>
        </p:txBody>
      </p:sp>
      <p:sp>
        <p:nvSpPr>
          <p:cNvPr id="527" name="Shape 527"/>
          <p:cNvSpPr/>
          <p:nvPr/>
        </p:nvSpPr>
        <p:spPr>
          <a:xfrm>
            <a:off x="1801728" y="4462811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Convolution1</a:t>
            </a:r>
          </a:p>
          <a:p>
            <a:pPr algn="ctr"/>
            <a:r>
              <a:t>by 3*3</a:t>
            </a:r>
          </a:p>
        </p:txBody>
      </p:sp>
      <p:sp>
        <p:nvSpPr>
          <p:cNvPr id="528" name="Shape 528"/>
          <p:cNvSpPr/>
          <p:nvPr/>
        </p:nvSpPr>
        <p:spPr>
          <a:xfrm>
            <a:off x="3370685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29" name="Shape 529"/>
          <p:cNvSpPr/>
          <p:nvPr/>
        </p:nvSpPr>
        <p:spPr>
          <a:xfrm>
            <a:off x="4698578" y="4466166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Convolution2</a:t>
            </a:r>
          </a:p>
          <a:p>
            <a:pPr algn="ctr"/>
            <a:r>
              <a:t>by 3*3</a:t>
            </a:r>
          </a:p>
        </p:txBody>
      </p:sp>
      <p:sp>
        <p:nvSpPr>
          <p:cNvPr id="530" name="Shape 530"/>
          <p:cNvSpPr/>
          <p:nvPr/>
        </p:nvSpPr>
        <p:spPr>
          <a:xfrm>
            <a:off x="6083783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31" name="Shape 531"/>
          <p:cNvSpPr/>
          <p:nvPr/>
        </p:nvSpPr>
        <p:spPr>
          <a:xfrm>
            <a:off x="8456111" y="1978699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8456111" y="2368531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8456111" y="2729684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456111" y="3080163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8456111" y="3430641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8417619" y="1553477"/>
            <a:ext cx="20224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5</a:t>
            </a:r>
          </a:p>
        </p:txBody>
      </p:sp>
      <p:sp>
        <p:nvSpPr>
          <p:cNvPr id="537" name="Shape 537"/>
          <p:cNvSpPr/>
          <p:nvPr/>
        </p:nvSpPr>
        <p:spPr>
          <a:xfrm>
            <a:off x="7307626" y="4466166"/>
            <a:ext cx="1223478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Fully </a:t>
            </a:r>
          </a:p>
          <a:p>
            <a:pPr algn="ctr"/>
            <a:r>
              <a:t>Connecting </a:t>
            </a:r>
          </a:p>
          <a:p>
            <a:pPr algn="ctr"/>
            <a:r>
              <a:t>Neurons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Model Training</a:t>
            </a:r>
          </a:p>
        </p:txBody>
      </p:sp>
      <p:pic>
        <p:nvPicPr>
          <p:cNvPr id="540" name="屏幕快照 2016-05-26 22.51.44.png"/>
          <p:cNvPicPr>
            <a:picLocks noChangeAspect="1"/>
          </p:cNvPicPr>
          <p:nvPr/>
        </p:nvPicPr>
        <p:blipFill>
          <a:blip r:embed="rId2">
            <a:extLst/>
          </a:blip>
          <a:srcRect t="27446"/>
          <a:stretch>
            <a:fillRect/>
          </a:stretch>
        </p:blipFill>
        <p:spPr>
          <a:xfrm>
            <a:off x="547742" y="1573134"/>
            <a:ext cx="5211378" cy="3152225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541"/>
          <p:cNvSpPr/>
          <p:nvPr/>
        </p:nvSpPr>
        <p:spPr>
          <a:xfrm>
            <a:off x="5893722" y="1497018"/>
            <a:ext cx="3061092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Validation accuracy reach 0.83</a:t>
            </a:r>
          </a:p>
          <a:p>
            <a:r>
              <a:rPr dirty="0"/>
              <a:t>after 16 epochs.</a:t>
            </a:r>
          </a:p>
          <a:p>
            <a:endParaRPr dirty="0"/>
          </a:p>
          <a:p>
            <a:r>
              <a:rPr dirty="0"/>
              <a:t>The best training model we used</a:t>
            </a:r>
          </a:p>
          <a:p>
            <a:r>
              <a:rPr dirty="0"/>
              <a:t>have:</a:t>
            </a:r>
          </a:p>
          <a:p>
            <a:endParaRPr dirty="0"/>
          </a:p>
          <a:p>
            <a:r>
              <a:rPr dirty="0"/>
              <a:t>Training Loss: 0.08</a:t>
            </a:r>
          </a:p>
          <a:p>
            <a:r>
              <a:rPr dirty="0"/>
              <a:t>Training accuracy: 0.96</a:t>
            </a:r>
          </a:p>
          <a:p>
            <a:r>
              <a:rPr dirty="0"/>
              <a:t>(1600 training samples)</a:t>
            </a:r>
          </a:p>
          <a:p>
            <a:endParaRPr dirty="0"/>
          </a:p>
          <a:p>
            <a:r>
              <a:rPr dirty="0"/>
              <a:t>Testing Loss: 0.17</a:t>
            </a:r>
          </a:p>
          <a:p>
            <a:r>
              <a:rPr dirty="0"/>
              <a:t>Testing accuracy: 0.95 </a:t>
            </a:r>
          </a:p>
          <a:p>
            <a:r>
              <a:rPr dirty="0"/>
              <a:t>(600 testing samples)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36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 Layer results </a:t>
            </a:r>
          </a:p>
        </p:txBody>
      </p:sp>
      <p:sp>
        <p:nvSpPr>
          <p:cNvPr id="544" name="Shape 544"/>
          <p:cNvSpPr/>
          <p:nvPr/>
        </p:nvSpPr>
        <p:spPr>
          <a:xfrm>
            <a:off x="1046784" y="4614960"/>
            <a:ext cx="17675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dirty="0"/>
              <a:t>Convolution 1 </a:t>
            </a:r>
          </a:p>
          <a:p>
            <a:pPr algn="ctr"/>
            <a:r>
              <a:rPr dirty="0"/>
              <a:t>with 32 3*3 filters</a:t>
            </a:r>
          </a:p>
        </p:txBody>
      </p:sp>
      <p:pic>
        <p:nvPicPr>
          <p:cNvPr id="545" name="屏幕快照 2016-05-27 00.1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316" y="1691046"/>
            <a:ext cx="2695934" cy="268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屏幕快照 2016-05-27 00.1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198" y="1700934"/>
            <a:ext cx="2690689" cy="2658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屏幕快照 2016-05-27 00.15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4680" y="1691046"/>
            <a:ext cx="2671752" cy="265854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548"/>
          <p:cNvSpPr/>
          <p:nvPr/>
        </p:nvSpPr>
        <p:spPr>
          <a:xfrm>
            <a:off x="3739040" y="4617135"/>
            <a:ext cx="211555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RELU activation Layer</a:t>
            </a:r>
          </a:p>
          <a:p>
            <a:pPr algn="ctr"/>
            <a:r>
              <a:t>with 0.5 dropout</a:t>
            </a:r>
          </a:p>
        </p:txBody>
      </p:sp>
      <p:sp>
        <p:nvSpPr>
          <p:cNvPr id="549" name="Shape 549"/>
          <p:cNvSpPr/>
          <p:nvPr/>
        </p:nvSpPr>
        <p:spPr>
          <a:xfrm>
            <a:off x="6700657" y="4614960"/>
            <a:ext cx="177979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 pool </a:t>
            </a:r>
          </a:p>
          <a:p>
            <a:pPr algn="ctr"/>
            <a:r>
              <a:t>with 2*2 filter size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External Library Used</a:t>
            </a:r>
          </a:p>
        </p:txBody>
      </p:sp>
      <p:sp>
        <p:nvSpPr>
          <p:cNvPr id="552" name="Shape 552"/>
          <p:cNvSpPr/>
          <p:nvPr/>
        </p:nvSpPr>
        <p:spPr>
          <a:xfrm>
            <a:off x="685947" y="1714485"/>
            <a:ext cx="5661163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  <a:defRPr sz="2000"/>
            </a:pPr>
            <a:r>
              <a:rPr dirty="0"/>
              <a:t>Opencv 3.0</a:t>
            </a:r>
          </a:p>
          <a:p>
            <a:pPr lvl="2" indent="457200">
              <a:defRPr sz="2000"/>
            </a:pPr>
            <a:r>
              <a:rPr dirty="0"/>
              <a:t>for image preprocessing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Keras 1.0.3 (based on theano)</a:t>
            </a:r>
          </a:p>
          <a:p>
            <a:pPr lvl="2" indent="457200">
              <a:defRPr sz="2000"/>
            </a:pPr>
            <a:r>
              <a:rPr dirty="0"/>
              <a:t>for CNN model implementation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h5py 2.6.0 </a:t>
            </a:r>
          </a:p>
          <a:p>
            <a:pPr lvl="2" indent="457200">
              <a:defRPr sz="2000"/>
            </a:pPr>
            <a:r>
              <a:rPr dirty="0"/>
              <a:t>for CNN model written and read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Levenshtein 0.12.0 </a:t>
            </a:r>
          </a:p>
          <a:p>
            <a:pPr lvl="2" indent="457200">
              <a:defRPr sz="2000"/>
            </a:pPr>
            <a:r>
              <a:rPr dirty="0"/>
              <a:t>for computing string edit distances and similarities.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Step1: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HSV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1713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555" name="Shape 555"/>
          <p:cNvSpPr/>
          <p:nvPr/>
        </p:nvSpPr>
        <p:spPr>
          <a:xfrm>
            <a:off x="674501" y="1588583"/>
            <a:ext cx="8153401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rPr dirty="0"/>
              <a:t>Although the algorithm we developed now can be light-invariant and pose-invariant, there are still many improvement can be done:</a:t>
            </a:r>
          </a:p>
          <a:p>
            <a:pPr marL="200526" indent="-200526">
              <a:buSzPct val="100000"/>
              <a:buChar char="•"/>
              <a:defRPr sz="2000"/>
            </a:pPr>
            <a:r>
              <a:rPr dirty="0"/>
              <a:t>Accuracy on detection and recognition.</a:t>
            </a:r>
          </a:p>
          <a:p>
            <a:pPr marL="200526" indent="-200526">
              <a:buSzPct val="100000"/>
              <a:buChar char="•"/>
              <a:defRPr sz="2000"/>
            </a:pPr>
            <a:r>
              <a:rPr lang="en-US" altLang="zh-CN" dirty="0" smtClean="0"/>
              <a:t>Fit</a:t>
            </a:r>
            <a:r>
              <a:rPr lang="zh-CN" altLang="en-US" dirty="0" smtClean="0"/>
              <a:t> </a:t>
            </a:r>
            <a:r>
              <a:rPr dirty="0" smtClean="0"/>
              <a:t>into </a:t>
            </a:r>
            <a:r>
              <a:rPr dirty="0"/>
              <a:t>mobile platform</a:t>
            </a:r>
          </a:p>
          <a:p>
            <a:pPr>
              <a:defRPr sz="2000"/>
            </a:pPr>
            <a:r>
              <a:rPr dirty="0"/>
              <a:t> </a:t>
            </a:r>
          </a:p>
          <a:p>
            <a:pPr>
              <a:defRPr sz="2000"/>
            </a:pPr>
            <a:r>
              <a:rPr dirty="0"/>
              <a:t>By working through this project, we really learned a lot. </a:t>
            </a:r>
          </a:p>
          <a:p>
            <a:pPr>
              <a:defRPr sz="2000"/>
            </a:pPr>
            <a:endParaRPr dirty="0"/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Image processing, like thresholding, HSV color space, heat function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 smtClean="0"/>
              <a:t>KNN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SVM,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Forest</a:t>
            </a:r>
            <a:r>
              <a:rPr dirty="0" smtClean="0"/>
              <a:t> </a:t>
            </a:r>
            <a:r>
              <a:rPr dirty="0"/>
              <a:t>in Optical Character Recognition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Convolutional Neuron Network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Team cooperating on Github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39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Live Demonstration</a:t>
            </a:r>
          </a:p>
        </p:txBody>
      </p:sp>
      <p:sp>
        <p:nvSpPr>
          <p:cNvPr id="558" name="Shape 558"/>
          <p:cNvSpPr/>
          <p:nvPr/>
        </p:nvSpPr>
        <p:spPr>
          <a:xfrm>
            <a:off x="1457307" y="2778932"/>
            <a:ext cx="622938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300"/>
            </a:pPr>
            <a:r>
              <a:t>Thank you</a:t>
            </a:r>
          </a:p>
          <a:p>
            <a:pPr algn="ctr">
              <a:defRPr sz="3300"/>
            </a:pPr>
            <a:r>
              <a:t>Please feel free to ask any questions</a:t>
            </a:r>
          </a:p>
        </p:txBody>
      </p:sp>
      <p:sp>
        <p:nvSpPr>
          <p:cNvPr id="559" name="Shape 559"/>
          <p:cNvSpPr/>
          <p:nvPr/>
        </p:nvSpPr>
        <p:spPr>
          <a:xfrm>
            <a:off x="1340869" y="4656020"/>
            <a:ext cx="495335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900"/>
            </a:pPr>
            <a:r>
              <a:t>You are welcome to fork our project at</a:t>
            </a:r>
          </a:p>
          <a:p>
            <a:pPr>
              <a:defRPr sz="1900"/>
            </a:pP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/>
              </a:rPr>
              <a:t>https://github.com/sotondriver/Lego_classification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9254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biggest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620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sorting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quadrilateral.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8223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5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transform.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5080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5" y="1843106"/>
            <a:ext cx="4320000" cy="3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4011369"/>
            <a:ext cx="3168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6: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Calculating the transformation matrix(</a:t>
            </a:r>
            <a:r>
              <a:rPr lang="en-US" altLang="zh-CN" dirty="0" err="1" smtClean="0"/>
              <a:t>tM</a:t>
            </a:r>
            <a:r>
              <a:rPr lang="en-US" altLang="zh-CN" dirty="0" smtClean="0"/>
              <a:t>) by quadrilateral corners and standard square corners.</a:t>
            </a:r>
          </a:p>
          <a:p>
            <a:r>
              <a:rPr lang="en-US" altLang="zh-CN" dirty="0" err="1" smtClean="0"/>
              <a:t>tM</a:t>
            </a:r>
            <a:r>
              <a:rPr lang="en-US" altLang="zh-CN" dirty="0" smtClean="0"/>
              <a:t> could be used </a:t>
            </a:r>
            <a:r>
              <a:rPr lang="en-US" altLang="zh-CN" dirty="0"/>
              <a:t>to  recover the </a:t>
            </a:r>
            <a:r>
              <a:rPr lang="en-US" altLang="zh-CN" dirty="0" smtClean="0"/>
              <a:t>tortile box.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5029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1532</Words>
  <Application>Microsoft Macintosh PowerPoint</Application>
  <PresentationFormat>On-screen Show (16:10)</PresentationFormat>
  <Paragraphs>330</Paragraphs>
  <Slides>41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 Narrow</vt:lpstr>
      <vt:lpstr>Calibri</vt:lpstr>
      <vt:lpstr>Helvetica</vt:lpstr>
      <vt:lpstr>Segoe Script</vt:lpstr>
      <vt:lpstr>Tw Cen MT</vt:lpstr>
      <vt:lpstr>Wingdings</vt:lpstr>
      <vt:lpstr>Arial</vt:lpstr>
      <vt:lpstr>WidescreenPresentation16x9</vt:lpstr>
      <vt:lpstr>Lego  Package  Recognition</vt:lpstr>
      <vt:lpstr>Flow Chart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Optical Number Recognition</vt:lpstr>
      <vt:lpstr>Training data</vt:lpstr>
      <vt:lpstr>Training set example</vt:lpstr>
      <vt:lpstr>Classifier</vt:lpstr>
      <vt:lpstr>Some Results</vt:lpstr>
      <vt:lpstr>Some Results</vt:lpstr>
      <vt:lpstr>CNN Training dataset</vt:lpstr>
      <vt:lpstr>Convolutional Neuron Network</vt:lpstr>
      <vt:lpstr>CNN Model Training</vt:lpstr>
      <vt:lpstr>Convolution Layer results </vt:lpstr>
      <vt:lpstr>External Library Used</vt:lpstr>
      <vt:lpstr>Conclusion</vt:lpstr>
      <vt:lpstr>Live Demonstration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 Package  Recognition</dc:title>
  <cp:lastModifiedBy>lyu y. (yl7y14)</cp:lastModifiedBy>
  <cp:revision>27</cp:revision>
  <dcterms:modified xsi:type="dcterms:W3CDTF">2016-05-27T10:18:47Z</dcterms:modified>
</cp:coreProperties>
</file>